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theme/theme5.xml" ContentType="application/vnd.openxmlformats-officedocument.theme+xml"/>
  <Override PartName="/ppt/slideLayouts/slideLayout1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074" r:id="rId5"/>
    <p:sldMasterId id="2147483681" r:id="rId6"/>
    <p:sldMasterId id="2147484068" r:id="rId7"/>
    <p:sldMasterId id="2147483675" r:id="rId8"/>
    <p:sldMasterId id="2147483871" r:id="rId9"/>
    <p:sldMasterId id="2147483857" r:id="rId10"/>
  </p:sldMasterIdLst>
  <p:notesMasterIdLst>
    <p:notesMasterId r:id="rId25"/>
  </p:notesMasterIdLst>
  <p:handoutMasterIdLst>
    <p:handoutMasterId r:id="rId26"/>
  </p:handoutMasterIdLst>
  <p:sldIdLst>
    <p:sldId id="263" r:id="rId11"/>
    <p:sldId id="318" r:id="rId12"/>
    <p:sldId id="367" r:id="rId13"/>
    <p:sldId id="366" r:id="rId14"/>
    <p:sldId id="368" r:id="rId15"/>
    <p:sldId id="365" r:id="rId16"/>
    <p:sldId id="369" r:id="rId17"/>
    <p:sldId id="370" r:id="rId18"/>
    <p:sldId id="371" r:id="rId19"/>
    <p:sldId id="372" r:id="rId20"/>
    <p:sldId id="376" r:id="rId21"/>
    <p:sldId id="373" r:id="rId22"/>
    <p:sldId id="375" r:id="rId23"/>
    <p:sldId id="374" r:id="rId24"/>
  </p:sldIdLst>
  <p:sldSz cx="9144000" cy="5143500" type="screen16x9"/>
  <p:notesSz cx="6669088" cy="99266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5">
          <p15:clr>
            <a:srgbClr val="A4A3A4"/>
          </p15:clr>
        </p15:guide>
        <p15:guide id="2" pos="72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5E5B"/>
    <a:srgbClr val="C14E52"/>
    <a:srgbClr val="2C3643"/>
    <a:srgbClr val="E76A17"/>
    <a:srgbClr val="343434"/>
    <a:srgbClr val="444444"/>
    <a:srgbClr val="3E3E3D"/>
    <a:srgbClr val="E86A16"/>
    <a:srgbClr val="E05413"/>
    <a:srgbClr val="EE7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47"/>
    <p:restoredTop sz="94560"/>
  </p:normalViewPr>
  <p:slideViewPr>
    <p:cSldViewPr>
      <p:cViewPr varScale="1">
        <p:scale>
          <a:sx n="160" d="100"/>
          <a:sy n="160" d="100"/>
        </p:scale>
        <p:origin x="192" y="680"/>
      </p:cViewPr>
      <p:guideLst>
        <p:guide orient="horz" pos="645"/>
        <p:guide pos="7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31" d="100"/>
          <a:sy n="131" d="100"/>
        </p:scale>
        <p:origin x="-3896" y="-120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5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9838" y="0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1338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9838" y="9431338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fld id="{24F487E9-F161-43AF-BDE8-D306AEB894BA}" type="slidenum">
              <a:rPr lang="nl-NL" altLang="nl-NL"/>
              <a:pPr/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1901758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baseline="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9838" y="0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aseline="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5400" y="744538"/>
            <a:ext cx="6618288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Klik om de tekststijl van het model te bewerken</a:t>
            </a:r>
          </a:p>
          <a:p>
            <a:pPr lvl="1"/>
            <a:r>
              <a:rPr lang="en-US" noProof="0" smtClean="0"/>
              <a:t>Tweede niveau</a:t>
            </a:r>
          </a:p>
          <a:p>
            <a:pPr lvl="2"/>
            <a:r>
              <a:rPr lang="en-US" noProof="0" smtClean="0"/>
              <a:t>Derde niveau</a:t>
            </a:r>
          </a:p>
          <a:p>
            <a:pPr lvl="3"/>
            <a:r>
              <a:rPr lang="en-US" noProof="0" smtClean="0"/>
              <a:t>Vierde niveau</a:t>
            </a:r>
          </a:p>
          <a:p>
            <a:pPr lvl="4"/>
            <a:r>
              <a:rPr lang="en-US" noProof="0" smtClean="0"/>
              <a:t>Vijfde niveau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8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baseline="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9838" y="9431338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b" anchorCtr="0" compatLnSpc="1">
            <a:prstTxWarp prst="textNoShape">
              <a:avLst/>
            </a:prstTxWarp>
          </a:bodyPr>
          <a:lstStyle>
            <a:lvl1pPr algn="r">
              <a:defRPr sz="1200" baseline="0">
                <a:cs typeface="Arial" panose="020B0604020202020204" pitchFamily="34" charset="0"/>
              </a:defRPr>
            </a:lvl1pPr>
          </a:lstStyle>
          <a:p>
            <a:fld id="{3670450B-EB2D-4B35-A9E3-62DBCE8BD9A6}" type="slidenum">
              <a:rPr lang="nl-NL" altLang="nl-NL"/>
              <a:pPr/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5145286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6424" y="3245223"/>
            <a:ext cx="7560448" cy="64951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400"/>
              </a:lnSpc>
              <a:defRPr sz="24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1146424" y="3919311"/>
            <a:ext cx="7560840" cy="19144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43608" y="3291830"/>
            <a:ext cx="7663264" cy="1368152"/>
          </a:xfrm>
          <a:prstGeom prst="rect">
            <a:avLst/>
          </a:prstGeom>
          <a:solidFill>
            <a:schemeClr val="bg1"/>
          </a:solidFill>
          <a:ln w="76200" cap="sq">
            <a:gradFill>
              <a:gsLst>
                <a:gs pos="50000">
                  <a:schemeClr val="bg1"/>
                </a:gs>
                <a:gs pos="0">
                  <a:srgbClr val="EE7F00"/>
                </a:gs>
                <a:gs pos="100000">
                  <a:srgbClr val="00CDCF"/>
                </a:gs>
              </a:gsLst>
              <a:lin ang="5400000" scaled="1"/>
            </a:gradFill>
            <a:miter lim="800000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Afbeelding 5" descr="HAN_Logo2014NL_rgb_pos01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853" y="3410130"/>
            <a:ext cx="2193429" cy="542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4135336"/>
            <a:ext cx="1969217" cy="42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7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7" y="627534"/>
            <a:ext cx="2709937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627534"/>
            <a:ext cx="4957390" cy="396708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44444"/>
                </a:solidFill>
              </a:defRPr>
            </a:lvl1pPr>
            <a:lvl2pPr>
              <a:defRPr sz="1800">
                <a:solidFill>
                  <a:srgbClr val="444444"/>
                </a:solidFill>
              </a:defRPr>
            </a:lvl2pPr>
            <a:lvl3pPr>
              <a:defRPr sz="1800">
                <a:solidFill>
                  <a:srgbClr val="444444"/>
                </a:solidFill>
              </a:defRPr>
            </a:lvl3pPr>
            <a:lvl4pPr>
              <a:defRPr sz="1800">
                <a:solidFill>
                  <a:srgbClr val="444444"/>
                </a:solidFill>
              </a:defRPr>
            </a:lvl4pPr>
            <a:lvl5pPr>
              <a:defRPr sz="1800">
                <a:solidFill>
                  <a:srgbClr val="444444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755577" y="1491630"/>
            <a:ext cx="2709937" cy="31029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3DDEE4-566D-4CB8-85EE-3B5802D75FAA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035504-DFBC-436E-AB8F-82456E8B1867}" type="datetime1">
              <a:rPr lang="nl-NL" altLang="nl-NL"/>
              <a:pPr>
                <a:defRPr/>
              </a:pPr>
              <a:t>28-06-17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218130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CD7D0D-FC97-4743-84B0-A1B1A3B54765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5E709E-2F42-4404-AFD5-158121B55B33}" type="datetime1">
              <a:rPr lang="nl-NL" altLang="nl-NL"/>
              <a:pPr>
                <a:defRPr/>
              </a:pPr>
              <a:t>28-06-17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2557326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45648" y="1544400"/>
            <a:ext cx="7858800" cy="30795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Arial"/>
              <a:buChar char="•"/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745648" y="645590"/>
            <a:ext cx="7786800" cy="4860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000" b="1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9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746168" y="1136883"/>
            <a:ext cx="7786800" cy="270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 baseline="0"/>
            </a:lvl1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8EEA3A-9313-4784-AA06-1CC2EC1F6A01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6183D6-88F3-4ACA-AC27-D15AF8BE8A8A}" type="datetime1">
              <a:rPr lang="nl-NL" altLang="nl-NL"/>
              <a:pPr>
                <a:defRPr/>
              </a:pPr>
              <a:t>28-06-17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2066169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600" b="1" cap="none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 b="1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4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86759F-A9E5-4B78-A54E-DD1E2029F95A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6B98BE-7E3F-46DF-AC28-CB348E8C9E1B}" type="datetime1">
              <a:rPr lang="nl-NL" altLang="nl-NL"/>
              <a:pPr>
                <a:defRPr/>
              </a:pPr>
              <a:t>28-06-17</a:t>
            </a:fld>
            <a:endParaRPr lang="nl-NL" altLang="nl-NL"/>
          </a:p>
        </p:txBody>
      </p:sp>
      <p:sp>
        <p:nvSpPr>
          <p:cNvPr id="6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4030614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205979"/>
            <a:ext cx="7776864" cy="8572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788024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755576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3507AF-F450-4978-BBAE-150F467936C2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9F811E-73BE-4EB4-85FA-555033B5242C}" type="datetime1">
              <a:rPr lang="nl-NL" altLang="nl-NL"/>
              <a:pPr>
                <a:defRPr/>
              </a:pPr>
              <a:t>28-06-17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21097549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755577" y="627534"/>
            <a:ext cx="2709937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9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627534"/>
            <a:ext cx="4957390" cy="396708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  <a:lvl2pPr>
              <a:defRPr sz="18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0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755577" y="1491630"/>
            <a:ext cx="2709937" cy="31029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54C009-5773-4134-9710-E51B7DFAE924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452022-C347-491B-AA35-C40D98336E74}" type="datetime1">
              <a:rPr lang="nl-NL" altLang="nl-NL"/>
              <a:pPr>
                <a:defRPr/>
              </a:pPr>
              <a:t>28-06-17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3477589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15E5BC-CFC8-4AE2-99A6-C74C818728ED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99786B-FBF0-4FFF-981E-AC2062A945B4}" type="datetime1">
              <a:rPr lang="nl-NL" altLang="nl-NL"/>
              <a:pPr>
                <a:defRPr/>
              </a:pPr>
              <a:t>28-06-17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702637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745648" y="575100"/>
            <a:ext cx="3538320" cy="23206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3600" b="1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12" name="Tijdelijke aanduiding voor inhoud 2"/>
          <p:cNvSpPr>
            <a:spLocks noGrp="1"/>
          </p:cNvSpPr>
          <p:nvPr>
            <p:ph idx="1"/>
          </p:nvPr>
        </p:nvSpPr>
        <p:spPr>
          <a:xfrm>
            <a:off x="745648" y="3057804"/>
            <a:ext cx="3538320" cy="15661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>
              <a:buFont typeface="Arial"/>
              <a:buChar char="•"/>
              <a:defRPr sz="180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8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18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18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304199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35696" y="575100"/>
            <a:ext cx="5616624" cy="486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 b="1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35696" y="1329612"/>
            <a:ext cx="5616624" cy="16741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1pPr>
            <a:lvl2pPr marL="45720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2pPr>
            <a:lvl3pPr marL="91440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3pPr>
            <a:lvl4pPr marL="137160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4pPr>
            <a:lvl5pPr marL="182880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1835696" y="1005606"/>
            <a:ext cx="5616624" cy="270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baseline="0"/>
            </a:lvl1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4085439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45648" y="645590"/>
            <a:ext cx="7786800" cy="4860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000" b="1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45648" y="1544400"/>
            <a:ext cx="7858800" cy="30795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Tx/>
              <a:buFont typeface="Arial"/>
              <a:buChar char="•"/>
              <a:defRPr sz="1800">
                <a:solidFill>
                  <a:srgbClr val="444444"/>
                </a:solidFill>
                <a:latin typeface="Arial"/>
                <a:cs typeface="Arial"/>
              </a:defRPr>
            </a:lvl1pPr>
            <a:lvl2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2pPr>
            <a:lvl3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3pPr>
            <a:lvl4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4pPr>
            <a:lvl5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746168" y="1136883"/>
            <a:ext cx="7786800" cy="270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 baseline="0"/>
            </a:lvl1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982524-C29B-4EF7-BE8D-EE81B1B3AC59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1BA777-1A96-448B-8E0A-31B477FA12BF}" type="datetime1">
              <a:rPr lang="nl-NL" altLang="nl-NL"/>
              <a:pPr>
                <a:defRPr/>
              </a:pPr>
              <a:t>28-06-17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3536517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600" b="1" cap="none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4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76FBB3-F78D-4C3E-AA11-49662211C3AD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9FC720-F647-4177-9297-EF273E0A66BD}" type="datetime1">
              <a:rPr lang="nl-NL" altLang="nl-NL"/>
              <a:pPr>
                <a:defRPr/>
              </a:pPr>
              <a:t>28-06-17</a:t>
            </a:fld>
            <a:endParaRPr lang="nl-NL" altLang="nl-NL"/>
          </a:p>
        </p:txBody>
      </p:sp>
      <p:sp>
        <p:nvSpPr>
          <p:cNvPr id="6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3357014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483517"/>
            <a:ext cx="7776864" cy="579711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788024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1pPr>
            <a:lvl2pPr>
              <a:buClrTx/>
              <a:defRPr sz="1800">
                <a:solidFill>
                  <a:srgbClr val="444444"/>
                </a:solidFill>
              </a:defRPr>
            </a:lvl2pPr>
            <a:lvl3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3pPr>
            <a:lvl4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4pPr>
            <a:lvl5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755576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44444"/>
                </a:solidFill>
              </a:defRPr>
            </a:lvl1pPr>
            <a:lvl2pPr>
              <a:defRPr sz="1800">
                <a:solidFill>
                  <a:srgbClr val="444444"/>
                </a:solidFill>
              </a:defRPr>
            </a:lvl2pPr>
            <a:lvl3pPr>
              <a:defRPr sz="1800">
                <a:solidFill>
                  <a:srgbClr val="444444"/>
                </a:solidFill>
              </a:defRPr>
            </a:lvl3pPr>
            <a:lvl4pPr>
              <a:defRPr sz="1800">
                <a:solidFill>
                  <a:srgbClr val="444444"/>
                </a:solidFill>
              </a:defRPr>
            </a:lvl4pPr>
            <a:lvl5pPr>
              <a:defRPr sz="1800">
                <a:solidFill>
                  <a:srgbClr val="444444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BBC72A-A7FB-40C2-9B77-F1926954BB88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28D0A1-EE8A-4C64-9CFC-BEE138107E12}" type="datetime1">
              <a:rPr lang="nl-NL" altLang="nl-NL"/>
              <a:pPr>
                <a:defRPr/>
              </a:pPr>
              <a:t>28-06-17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584646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7" y="627534"/>
            <a:ext cx="2709937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627534"/>
            <a:ext cx="4957390" cy="396708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44444"/>
                </a:solidFill>
              </a:defRPr>
            </a:lvl1pPr>
            <a:lvl2pPr>
              <a:defRPr sz="1800">
                <a:solidFill>
                  <a:srgbClr val="444444"/>
                </a:solidFill>
              </a:defRPr>
            </a:lvl2pPr>
            <a:lvl3pPr>
              <a:defRPr sz="1800">
                <a:solidFill>
                  <a:srgbClr val="444444"/>
                </a:solidFill>
              </a:defRPr>
            </a:lvl3pPr>
            <a:lvl4pPr>
              <a:defRPr sz="1800">
                <a:solidFill>
                  <a:srgbClr val="444444"/>
                </a:solidFill>
              </a:defRPr>
            </a:lvl4pPr>
            <a:lvl5pPr>
              <a:defRPr sz="1800">
                <a:solidFill>
                  <a:srgbClr val="444444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755577" y="1491630"/>
            <a:ext cx="2709937" cy="31029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3DDEE4-566D-4CB8-85EE-3B5802D75FAA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035504-DFBC-436E-AB8F-82456E8B1867}" type="datetime1">
              <a:rPr lang="nl-NL" altLang="nl-NL"/>
              <a:pPr>
                <a:defRPr/>
              </a:pPr>
              <a:t>28-06-17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2473311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CD7D0D-FC97-4743-84B0-A1B1A3B54765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5E709E-2F42-4404-AFD5-158121B55B33}" type="datetime1">
              <a:rPr lang="nl-NL" altLang="nl-NL"/>
              <a:pPr>
                <a:defRPr/>
              </a:pPr>
              <a:t>28-06-17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1756004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45648" y="645590"/>
            <a:ext cx="7786800" cy="4860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000" b="1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45648" y="1544400"/>
            <a:ext cx="7858800" cy="30795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Tx/>
              <a:buFont typeface="Arial"/>
              <a:buChar char="•"/>
              <a:defRPr sz="1800">
                <a:solidFill>
                  <a:srgbClr val="444444"/>
                </a:solidFill>
                <a:latin typeface="Arial"/>
                <a:cs typeface="Arial"/>
              </a:defRPr>
            </a:lvl1pPr>
            <a:lvl2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2pPr>
            <a:lvl3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3pPr>
            <a:lvl4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4pPr>
            <a:lvl5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746168" y="1136883"/>
            <a:ext cx="7786800" cy="270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 baseline="0"/>
            </a:lvl1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982524-C29B-4EF7-BE8D-EE81B1B3AC59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1BA777-1A96-448B-8E0A-31B477FA12BF}" type="datetime1">
              <a:rPr lang="nl-NL" altLang="nl-NL"/>
              <a:pPr>
                <a:defRPr/>
              </a:pPr>
              <a:t>28-06-17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2373682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600" b="1" cap="none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4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76FBB3-F78D-4C3E-AA11-49662211C3AD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9FC720-F647-4177-9297-EF273E0A66BD}" type="datetime1">
              <a:rPr lang="nl-NL" altLang="nl-NL"/>
              <a:pPr>
                <a:defRPr/>
              </a:pPr>
              <a:t>28-06-17</a:t>
            </a:fld>
            <a:endParaRPr lang="nl-NL" altLang="nl-NL"/>
          </a:p>
        </p:txBody>
      </p:sp>
      <p:sp>
        <p:nvSpPr>
          <p:cNvPr id="6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2928549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483517"/>
            <a:ext cx="7776864" cy="579711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788024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1pPr>
            <a:lvl2pPr>
              <a:buClrTx/>
              <a:defRPr sz="1800">
                <a:solidFill>
                  <a:srgbClr val="444444"/>
                </a:solidFill>
              </a:defRPr>
            </a:lvl2pPr>
            <a:lvl3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3pPr>
            <a:lvl4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4pPr>
            <a:lvl5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755576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44444"/>
                </a:solidFill>
              </a:defRPr>
            </a:lvl1pPr>
            <a:lvl2pPr>
              <a:defRPr sz="1800">
                <a:solidFill>
                  <a:srgbClr val="444444"/>
                </a:solidFill>
              </a:defRPr>
            </a:lvl2pPr>
            <a:lvl3pPr>
              <a:defRPr sz="1800">
                <a:solidFill>
                  <a:srgbClr val="444444"/>
                </a:solidFill>
              </a:defRPr>
            </a:lvl3pPr>
            <a:lvl4pPr>
              <a:defRPr sz="1800">
                <a:solidFill>
                  <a:srgbClr val="444444"/>
                </a:solidFill>
              </a:defRPr>
            </a:lvl4pPr>
            <a:lvl5pPr>
              <a:defRPr sz="1800">
                <a:solidFill>
                  <a:srgbClr val="444444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BBC72A-A7FB-40C2-9B77-F1926954BB88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28D0A1-EE8A-4C64-9CFC-BEE138107E12}" type="datetime1">
              <a:rPr lang="nl-NL" altLang="nl-NL"/>
              <a:pPr>
                <a:defRPr/>
              </a:pPr>
              <a:t>28-06-17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32393348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5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7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7" Type="http://schemas.openxmlformats.org/officeDocument/2006/relationships/image" Target="../media/image6.emf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17.xml"/><Relationship Id="rId2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theme" Target="../theme/theme6.xml"/><Relationship Id="rId3" Type="http://schemas.openxmlformats.org/officeDocument/2006/relationships/image" Target="../media/image9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836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dianummer 8"/>
          <p:cNvSpPr>
            <a:spLocks noGrp="1"/>
          </p:cNvSpPr>
          <p:nvPr>
            <p:ph type="sldNum" sz="quarter" idx="4"/>
          </p:nvPr>
        </p:nvSpPr>
        <p:spPr>
          <a:xfrm>
            <a:off x="8604250" y="4767263"/>
            <a:ext cx="32861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 baseline="0">
                <a:solidFill>
                  <a:srgbClr val="898989"/>
                </a:solidFill>
              </a:defRPr>
            </a:lvl1pPr>
          </a:lstStyle>
          <a:p>
            <a:fld id="{B13E93BA-41BA-4553-843E-26C0EF508178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11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55650" y="4767263"/>
            <a:ext cx="57626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000" baseline="0">
                <a:solidFill>
                  <a:srgbClr val="898989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DE187B6A-456E-433A-8F18-72E574EB6255}" type="datetime1">
              <a:rPr lang="nl-NL" altLang="nl-NL"/>
              <a:pPr>
                <a:defRPr/>
              </a:pPr>
              <a:t>28-06-17</a:t>
            </a:fld>
            <a:endParaRPr lang="nl-NL" altLang="nl-NL"/>
          </a:p>
        </p:txBody>
      </p:sp>
      <p:sp>
        <p:nvSpPr>
          <p:cNvPr id="12" name="Tijdelijke aanduiding voor voettekst 7"/>
          <p:cNvSpPr>
            <a:spLocks noGrp="1"/>
          </p:cNvSpPr>
          <p:nvPr>
            <p:ph type="ftr" sz="quarter" idx="3"/>
          </p:nvPr>
        </p:nvSpPr>
        <p:spPr>
          <a:xfrm>
            <a:off x="1403350" y="4767263"/>
            <a:ext cx="2736850" cy="27463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  <p:pic>
        <p:nvPicPr>
          <p:cNvPr id="2053" name="Afbeelding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563" y="4840288"/>
            <a:ext cx="3127375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hthoek 8"/>
          <p:cNvSpPr/>
          <p:nvPr userDrawn="1"/>
        </p:nvSpPr>
        <p:spPr>
          <a:xfrm>
            <a:off x="755650" y="0"/>
            <a:ext cx="7777163" cy="304800"/>
          </a:xfrm>
          <a:prstGeom prst="rect">
            <a:avLst/>
          </a:prstGeom>
          <a:solidFill>
            <a:srgbClr val="E76A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56" r:id="rId2"/>
    <p:sldLayoutId id="2147484057" r:id="rId3"/>
    <p:sldLayoutId id="2147484058" r:id="rId4"/>
    <p:sldLayoutId id="2147484059" r:id="rId5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dianummer 8"/>
          <p:cNvSpPr>
            <a:spLocks noGrp="1"/>
          </p:cNvSpPr>
          <p:nvPr>
            <p:ph type="sldNum" sz="quarter" idx="4"/>
          </p:nvPr>
        </p:nvSpPr>
        <p:spPr>
          <a:xfrm>
            <a:off x="8604250" y="4767263"/>
            <a:ext cx="32861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 baseline="0">
                <a:solidFill>
                  <a:srgbClr val="898989"/>
                </a:solidFill>
              </a:defRPr>
            </a:lvl1pPr>
          </a:lstStyle>
          <a:p>
            <a:fld id="{B13E93BA-41BA-4553-843E-26C0EF508178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11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55650" y="4767263"/>
            <a:ext cx="57626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000" baseline="0">
                <a:solidFill>
                  <a:srgbClr val="898989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DE187B6A-456E-433A-8F18-72E574EB6255}" type="datetime1">
              <a:rPr lang="nl-NL" altLang="nl-NL"/>
              <a:pPr>
                <a:defRPr/>
              </a:pPr>
              <a:t>28-06-17</a:t>
            </a:fld>
            <a:endParaRPr lang="nl-NL" altLang="nl-NL"/>
          </a:p>
        </p:txBody>
      </p:sp>
      <p:sp>
        <p:nvSpPr>
          <p:cNvPr id="12" name="Tijdelijke aanduiding voor voettekst 7"/>
          <p:cNvSpPr>
            <a:spLocks noGrp="1"/>
          </p:cNvSpPr>
          <p:nvPr>
            <p:ph type="ftr" sz="quarter" idx="3"/>
          </p:nvPr>
        </p:nvSpPr>
        <p:spPr>
          <a:xfrm>
            <a:off x="1403350" y="4767263"/>
            <a:ext cx="2736850" cy="27463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23850" y="0"/>
            <a:ext cx="215702" cy="5143500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rgbClr val="EE7F31"/>
              </a:gs>
              <a:gs pos="100000">
                <a:srgbClr val="00CDC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sp>
        <p:nvSpPr>
          <p:cNvPr id="15" name="Rectangle 14"/>
          <p:cNvSpPr/>
          <p:nvPr userDrawn="1"/>
        </p:nvSpPr>
        <p:spPr>
          <a:xfrm>
            <a:off x="8598866" y="0"/>
            <a:ext cx="215702" cy="5143500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rgbClr val="EE7F31"/>
              </a:gs>
              <a:gs pos="100000">
                <a:srgbClr val="00CDC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8279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71" r:id="rId3"/>
    <p:sldLayoutId id="2147484072" r:id="rId4"/>
    <p:sldLayoutId id="2147484073" r:id="rId5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dianummer 8"/>
          <p:cNvSpPr>
            <a:spLocks noGrp="1"/>
          </p:cNvSpPr>
          <p:nvPr>
            <p:ph type="sldNum" sz="quarter" idx="4"/>
          </p:nvPr>
        </p:nvSpPr>
        <p:spPr>
          <a:xfrm>
            <a:off x="8604250" y="4767263"/>
            <a:ext cx="32861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 baseline="0">
                <a:solidFill>
                  <a:srgbClr val="898989"/>
                </a:solidFill>
              </a:defRPr>
            </a:lvl1pPr>
          </a:lstStyle>
          <a:p>
            <a:fld id="{A6A51282-5DAC-49AE-A5FF-8889D34A26DD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11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55650" y="4767263"/>
            <a:ext cx="57626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000" baseline="0">
                <a:solidFill>
                  <a:srgbClr val="898989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36DAC6BD-6F70-4F06-9DFA-1ECB279F1763}" type="datetime1">
              <a:rPr lang="nl-NL" altLang="nl-NL"/>
              <a:pPr>
                <a:defRPr/>
              </a:pPr>
              <a:t>28-06-17</a:t>
            </a:fld>
            <a:endParaRPr lang="nl-NL" altLang="nl-NL"/>
          </a:p>
        </p:txBody>
      </p:sp>
      <p:sp>
        <p:nvSpPr>
          <p:cNvPr id="12" name="Tijdelijke aanduiding voor voettekst 7"/>
          <p:cNvSpPr>
            <a:spLocks noGrp="1"/>
          </p:cNvSpPr>
          <p:nvPr>
            <p:ph type="ftr" sz="quarter" idx="3"/>
          </p:nvPr>
        </p:nvSpPr>
        <p:spPr>
          <a:xfrm>
            <a:off x="1403350" y="4767263"/>
            <a:ext cx="2736850" cy="27463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  <p:sp>
        <p:nvSpPr>
          <p:cNvPr id="7" name="Rechthoek 6"/>
          <p:cNvSpPr/>
          <p:nvPr userDrawn="1"/>
        </p:nvSpPr>
        <p:spPr>
          <a:xfrm>
            <a:off x="755650" y="0"/>
            <a:ext cx="7777163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pic>
        <p:nvPicPr>
          <p:cNvPr id="3078" name="Afbeelding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325" y="4840288"/>
            <a:ext cx="3117850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rgbClr val="EE7F00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EE7F00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EE7F00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EE7F00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EE7F00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rgbClr val="EE7F00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rgbClr val="EE7F00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rgbClr val="EE7F00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rgbClr val="EE7F00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>
            <a:spLocks noChangeArrowheads="1"/>
          </p:cNvSpPr>
          <p:nvPr userDrawn="1"/>
        </p:nvSpPr>
        <p:spPr bwMode="auto">
          <a:xfrm rot="-5400000">
            <a:off x="-1312862" y="2263774"/>
            <a:ext cx="3225800" cy="615951"/>
          </a:xfrm>
          <a:prstGeom prst="rect">
            <a:avLst/>
          </a:prstGeom>
          <a:solidFill>
            <a:srgbClr val="34343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nl-NL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9" name="Rechthoek 8"/>
          <p:cNvSpPr/>
          <p:nvPr userDrawn="1"/>
        </p:nvSpPr>
        <p:spPr bwMode="auto">
          <a:xfrm rot="16200000">
            <a:off x="225426" y="433387"/>
            <a:ext cx="4552950" cy="4276725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pic>
        <p:nvPicPr>
          <p:cNvPr id="4100" name="Afbeelding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563" y="4840288"/>
            <a:ext cx="3127375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67" r:id="rId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6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eperen 2"/>
          <p:cNvGrpSpPr>
            <a:grpSpLocks/>
          </p:cNvGrpSpPr>
          <p:nvPr userDrawn="1"/>
        </p:nvGrpSpPr>
        <p:grpSpPr bwMode="auto">
          <a:xfrm>
            <a:off x="1692275" y="0"/>
            <a:ext cx="5903913" cy="3122613"/>
            <a:chOff x="1692275" y="0"/>
            <a:chExt cx="5903913" cy="4162425"/>
          </a:xfrm>
        </p:grpSpPr>
        <p:sp>
          <p:nvSpPr>
            <p:cNvPr id="2" name="Rechthoek 1"/>
            <p:cNvSpPr>
              <a:spLocks noChangeArrowheads="1"/>
            </p:cNvSpPr>
            <p:nvPr userDrawn="1"/>
          </p:nvSpPr>
          <p:spPr bwMode="auto">
            <a:xfrm>
              <a:off x="2555875" y="0"/>
              <a:ext cx="4132263" cy="562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nl-NL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>
              <a:off x="1692275" y="416878"/>
              <a:ext cx="5903913" cy="3745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</p:grpSp>
      <p:pic>
        <p:nvPicPr>
          <p:cNvPr id="5123" name="Afbeelding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0" y="4840288"/>
            <a:ext cx="3162300" cy="17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title"/>
          </p:nvPr>
        </p:nvSpPr>
        <p:spPr bwMode="auto">
          <a:xfrm>
            <a:off x="1259631" y="3365715"/>
            <a:ext cx="7447806" cy="649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ctr" compatLnSpc="1">
            <a:prstTxWarp prst="textNoShape">
              <a:avLst/>
            </a:prstTxWarp>
          </a:bodyPr>
          <a:lstStyle/>
          <a:p>
            <a:r>
              <a:rPr lang="nl-NL" dirty="0" smtClean="0">
                <a:solidFill>
                  <a:schemeClr val="tx1"/>
                </a:solidFill>
              </a:rPr>
              <a:t>Programmeren </a:t>
            </a:r>
            <a:r>
              <a:rPr lang="nl-NL" smtClean="0">
                <a:solidFill>
                  <a:schemeClr val="tx1"/>
                </a:solidFill>
              </a:rPr>
              <a:t>is Makkelijk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sz="quarter" idx="13"/>
          </p:nvPr>
        </p:nvSpPr>
        <p:spPr bwMode="auto">
          <a:xfrm>
            <a:off x="1202902" y="4083918"/>
            <a:ext cx="7561263" cy="190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Les 3: </a:t>
            </a:r>
            <a:r>
              <a:rPr lang="nl-NL" altLang="nl-NL" dirty="0" err="1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JavaScript</a:t>
            </a:r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19872" y="3520966"/>
            <a:ext cx="149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smtClean="0">
                <a:latin typeface="Arial" charset="0"/>
              </a:rPr>
              <a:t>JavaScript</a:t>
            </a:r>
            <a:endParaRPr lang="nl-NL" dirty="0">
              <a:latin typeface="Arial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altLang="nl-NL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27584" y="1635646"/>
            <a:ext cx="3672408" cy="3240360"/>
          </a:xfrm>
          <a:prstGeom prst="rect">
            <a:avLst/>
          </a:prstGeom>
          <a:solidFill>
            <a:srgbClr val="2C364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nl-NL" sz="2200" dirty="0" err="1" smtClean="0">
                <a:solidFill>
                  <a:schemeClr val="bg2"/>
                </a:solidFill>
              </a:rPr>
              <a:t>if</a:t>
            </a:r>
            <a:r>
              <a:rPr lang="nl-NL" sz="2200" dirty="0" smtClean="0">
                <a:solidFill>
                  <a:schemeClr val="bg2"/>
                </a:solidFill>
              </a:rPr>
              <a:t> </a:t>
            </a:r>
            <a:r>
              <a:rPr lang="nl-NL" sz="2200" dirty="0" smtClean="0">
                <a:solidFill>
                  <a:schemeClr val="bg1"/>
                </a:solidFill>
              </a:rPr>
              <a:t>(variabele </a:t>
            </a:r>
            <a:r>
              <a:rPr lang="nl-NL" sz="2200" dirty="0" smtClean="0">
                <a:solidFill>
                  <a:schemeClr val="bg1"/>
                </a:solidFill>
              </a:rPr>
              <a:t>== </a:t>
            </a:r>
            <a:r>
              <a:rPr lang="nl-NL" sz="2200" dirty="0" smtClean="0">
                <a:solidFill>
                  <a:srgbClr val="92D050"/>
                </a:solidFill>
              </a:rPr>
              <a:t>“waarde”</a:t>
            </a:r>
            <a:r>
              <a:rPr lang="nl-NL" sz="2200" dirty="0" smtClean="0">
                <a:solidFill>
                  <a:schemeClr val="bg1"/>
                </a:solidFill>
              </a:rPr>
              <a:t>){</a:t>
            </a:r>
            <a:endParaRPr lang="nl-NL" sz="22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nl-NL" sz="2200" dirty="0" smtClean="0">
                <a:solidFill>
                  <a:schemeClr val="bg2"/>
                </a:solidFill>
              </a:rPr>
              <a:t>    </a:t>
            </a:r>
            <a:r>
              <a:rPr lang="nl-NL" sz="2200" dirty="0" err="1" smtClean="0">
                <a:solidFill>
                  <a:schemeClr val="bg2"/>
                </a:solidFill>
              </a:rPr>
              <a:t>doe_dit</a:t>
            </a:r>
            <a:r>
              <a:rPr lang="nl-NL" sz="2200" dirty="0" smtClean="0">
                <a:solidFill>
                  <a:schemeClr val="bg1"/>
                </a:solidFill>
              </a:rPr>
              <a:t>();</a:t>
            </a:r>
            <a:endParaRPr lang="nl-NL" sz="2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nl-NL" sz="2200" dirty="0" smtClean="0">
                <a:solidFill>
                  <a:schemeClr val="bg1"/>
                </a:solidFill>
              </a:rPr>
              <a:t>}</a:t>
            </a:r>
            <a:endParaRPr lang="nl-NL" sz="2200" dirty="0">
              <a:solidFill>
                <a:schemeClr val="bg1"/>
              </a:solidFill>
            </a:endParaRPr>
          </a:p>
        </p:txBody>
      </p:sp>
      <p:sp>
        <p:nvSpPr>
          <p:cNvPr id="5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4788024" y="1544638"/>
            <a:ext cx="3816226" cy="307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77500" lnSpcReduction="20000"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altLang="nl-NL" dirty="0" err="1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if</a:t>
            </a: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() betekent dat er een voorwaarde gecheckt wordt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tussen de () staat de voorwaarde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tussen de {} staat wat er moet gebeuren als er aan de voorwaarde voldaan wordt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Let op: </a:t>
            </a:r>
            <a:r>
              <a:rPr lang="nl-NL" altLang="nl-NL" dirty="0" err="1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if</a:t>
            </a: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, ==, “”</a:t>
            </a:r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8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smtClean="0">
                <a:latin typeface="Arial" charset="0"/>
              </a:rPr>
              <a:t>JavaScript</a:t>
            </a:r>
            <a:endParaRPr lang="nl-NL" dirty="0">
              <a:latin typeface="Arial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altLang="nl-NL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27584" y="1635646"/>
            <a:ext cx="3672408" cy="3240360"/>
          </a:xfrm>
          <a:prstGeom prst="rect">
            <a:avLst/>
          </a:prstGeom>
          <a:solidFill>
            <a:srgbClr val="2C364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nl-NL" sz="2200" dirty="0" err="1" smtClean="0">
                <a:solidFill>
                  <a:schemeClr val="bg2"/>
                </a:solidFill>
              </a:rPr>
              <a:t>if</a:t>
            </a:r>
            <a:r>
              <a:rPr lang="nl-NL" sz="2200" dirty="0" smtClean="0">
                <a:solidFill>
                  <a:schemeClr val="bg2"/>
                </a:solidFill>
              </a:rPr>
              <a:t> </a:t>
            </a:r>
            <a:r>
              <a:rPr lang="nl-NL" sz="2200" dirty="0" smtClean="0">
                <a:solidFill>
                  <a:schemeClr val="bg1"/>
                </a:solidFill>
              </a:rPr>
              <a:t>(tekst == </a:t>
            </a:r>
            <a:r>
              <a:rPr lang="nl-NL" sz="2200" dirty="0" smtClean="0">
                <a:solidFill>
                  <a:srgbClr val="92D050"/>
                </a:solidFill>
              </a:rPr>
              <a:t>“Hoe heet je?”</a:t>
            </a:r>
            <a:r>
              <a:rPr lang="nl-NL" sz="2200" dirty="0" smtClean="0">
                <a:solidFill>
                  <a:schemeClr val="bg1"/>
                </a:solidFill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nl-NL" sz="2200" dirty="0" smtClean="0">
                <a:solidFill>
                  <a:schemeClr val="bg2"/>
                </a:solidFill>
              </a:rPr>
              <a:t>    antwoord</a:t>
            </a:r>
            <a:r>
              <a:rPr lang="nl-NL" sz="2200" dirty="0" smtClean="0">
                <a:solidFill>
                  <a:schemeClr val="bg1"/>
                </a:solidFill>
              </a:rPr>
              <a:t>(</a:t>
            </a:r>
            <a:r>
              <a:rPr lang="nl-NL" sz="2200" dirty="0" smtClean="0">
                <a:solidFill>
                  <a:srgbClr val="92D050"/>
                </a:solidFill>
              </a:rPr>
              <a:t>“Ik heet Compie de Robot”</a:t>
            </a:r>
            <a:r>
              <a:rPr lang="nl-NL" sz="2200" dirty="0" smtClean="0">
                <a:solidFill>
                  <a:schemeClr val="bg1"/>
                </a:solidFill>
              </a:rPr>
              <a:t>);</a:t>
            </a:r>
            <a:endParaRPr lang="nl-NL" sz="2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nl-NL" sz="2200" dirty="0" smtClean="0">
                <a:solidFill>
                  <a:schemeClr val="bg1"/>
                </a:solidFill>
              </a:rPr>
              <a:t>}</a:t>
            </a:r>
            <a:endParaRPr lang="nl-NL" sz="2200" dirty="0">
              <a:solidFill>
                <a:schemeClr val="bg1"/>
              </a:solidFill>
            </a:endParaRPr>
          </a:p>
        </p:txBody>
      </p:sp>
      <p:sp>
        <p:nvSpPr>
          <p:cNvPr id="5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4788024" y="1544638"/>
            <a:ext cx="3816226" cy="307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Als de waarde van de </a:t>
            </a:r>
            <a:r>
              <a:rPr lang="nl-NL" altLang="nl-NL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variabele </a:t>
            </a: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tekst gelijk is aan “Hoe heet je?”, geef dan het antwoord</a:t>
            </a:r>
          </a:p>
        </p:txBody>
      </p:sp>
    </p:spTree>
    <p:extLst>
      <p:ext uri="{BB962C8B-B14F-4D97-AF65-F5344CB8AC3E}">
        <p14:creationId xmlns:p14="http://schemas.microsoft.com/office/powerpoint/2010/main" val="195428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Website</a:t>
            </a:r>
            <a:endParaRPr lang="nl-NL" dirty="0">
              <a:latin typeface="Arial" charset="0"/>
            </a:endParaRP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746125" y="1544638"/>
            <a:ext cx="7858125" cy="307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Char char="•"/>
            </a:pPr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Hoe schrijf je HTML?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37794" y="2283718"/>
            <a:ext cx="3074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000" baseline="0" dirty="0" smtClean="0">
                <a:solidFill>
                  <a:srgbClr val="0070C0"/>
                </a:solidFill>
                <a:latin typeface="Chaparral Pro Light" panose="02060403030505090203" pitchFamily="18" charset="0"/>
              </a:rPr>
              <a:t>aan het werk!</a:t>
            </a:r>
            <a:endParaRPr lang="nl-NL" sz="4000" dirty="0">
              <a:solidFill>
                <a:srgbClr val="0070C0"/>
              </a:solidFill>
              <a:latin typeface="Chaparral Pro Light" panose="0206040303050509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96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smtClean="0">
                <a:latin typeface="Arial" charset="0"/>
              </a:rPr>
              <a:t>JavaScript</a:t>
            </a:r>
            <a:endParaRPr lang="nl-NL" dirty="0">
              <a:latin typeface="Arial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altLang="nl-NL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27584" y="1635646"/>
            <a:ext cx="3672408" cy="3240360"/>
          </a:xfrm>
          <a:prstGeom prst="rect">
            <a:avLst/>
          </a:prstGeom>
          <a:solidFill>
            <a:srgbClr val="2C364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nl-NL" sz="2200" dirty="0" err="1" smtClean="0">
                <a:solidFill>
                  <a:schemeClr val="bg2"/>
                </a:solidFill>
              </a:rPr>
              <a:t>for</a:t>
            </a:r>
            <a:r>
              <a:rPr lang="nl-NL" sz="2200" dirty="0" smtClean="0">
                <a:solidFill>
                  <a:schemeClr val="bg2"/>
                </a:solidFill>
              </a:rPr>
              <a:t> </a:t>
            </a:r>
            <a:r>
              <a:rPr lang="nl-NL" sz="2200" dirty="0" smtClean="0">
                <a:solidFill>
                  <a:schemeClr val="bg1"/>
                </a:solidFill>
              </a:rPr>
              <a:t>(beginwaarde i; voorwaarde i</a:t>
            </a:r>
            <a:r>
              <a:rPr lang="nl-NL" sz="2200" dirty="0">
                <a:solidFill>
                  <a:schemeClr val="bg1"/>
                </a:solidFill>
              </a:rPr>
              <a:t>; i</a:t>
            </a:r>
            <a:r>
              <a:rPr lang="nl-NL" sz="2200" dirty="0">
                <a:solidFill>
                  <a:schemeClr val="bg2"/>
                </a:solidFill>
              </a:rPr>
              <a:t>++</a:t>
            </a:r>
            <a:r>
              <a:rPr lang="nl-NL" sz="2200" dirty="0" smtClean="0">
                <a:solidFill>
                  <a:schemeClr val="bg1"/>
                </a:solidFill>
              </a:rPr>
              <a:t>){</a:t>
            </a:r>
            <a:endParaRPr lang="nl-NL" sz="22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nl-NL" sz="2200" dirty="0" smtClean="0">
                <a:solidFill>
                  <a:schemeClr val="bg2"/>
                </a:solidFill>
              </a:rPr>
              <a:t>    </a:t>
            </a:r>
            <a:r>
              <a:rPr lang="nl-NL" sz="2200" dirty="0" err="1" smtClean="0">
                <a:solidFill>
                  <a:schemeClr val="bg2"/>
                </a:solidFill>
              </a:rPr>
              <a:t>doe_dit</a:t>
            </a:r>
            <a:r>
              <a:rPr lang="nl-NL" sz="2200" dirty="0" smtClean="0">
                <a:solidFill>
                  <a:schemeClr val="bg1"/>
                </a:solidFill>
              </a:rPr>
              <a:t>();</a:t>
            </a:r>
            <a:endParaRPr lang="nl-NL" sz="2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nl-NL" sz="2200" dirty="0" smtClean="0">
                <a:solidFill>
                  <a:schemeClr val="bg1"/>
                </a:solidFill>
              </a:rPr>
              <a:t>}</a:t>
            </a:r>
            <a:endParaRPr lang="nl-NL" sz="2200" dirty="0">
              <a:solidFill>
                <a:schemeClr val="bg1"/>
              </a:solidFill>
            </a:endParaRPr>
          </a:p>
        </p:txBody>
      </p:sp>
      <p:sp>
        <p:nvSpPr>
          <p:cNvPr id="5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4788024" y="1544638"/>
            <a:ext cx="3816226" cy="307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altLang="nl-NL" sz="1400" dirty="0" err="1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for</a:t>
            </a:r>
            <a:r>
              <a:rPr lang="nl-NL" altLang="nl-NL" sz="14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() is de </a:t>
            </a:r>
            <a:r>
              <a:rPr lang="nl-NL" altLang="nl-NL" sz="1400" dirty="0" err="1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herhalingslus</a:t>
            </a:r>
            <a:r>
              <a:rPr lang="nl-NL" altLang="nl-NL" sz="14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, met drie eigenschappen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altLang="nl-NL" sz="14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tussen de () staat </a:t>
            </a:r>
            <a:r>
              <a:rPr lang="nl-NL" altLang="nl-NL" sz="1400" b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hoe vaak</a:t>
            </a:r>
            <a:r>
              <a:rPr lang="nl-NL" altLang="nl-NL" sz="14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er herhaalt wordt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altLang="nl-NL" sz="14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tussen de {} staat </a:t>
            </a:r>
            <a:r>
              <a:rPr lang="nl-NL" altLang="nl-NL" sz="1400" b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wat</a:t>
            </a:r>
            <a:r>
              <a:rPr lang="nl-NL" altLang="nl-NL" sz="14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er herhaalt wordt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altLang="nl-NL" sz="1400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i++ betekent dat i groter wordt</a:t>
            </a:r>
            <a:endParaRPr lang="nl-NL" altLang="nl-NL" sz="1400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0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smtClean="0">
                <a:latin typeface="Arial" charset="0"/>
              </a:rPr>
              <a:t>JavaScript</a:t>
            </a:r>
            <a:endParaRPr lang="nl-NL" dirty="0">
              <a:latin typeface="Arial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altLang="nl-NL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27584" y="1635646"/>
            <a:ext cx="3672408" cy="3240360"/>
          </a:xfrm>
          <a:prstGeom prst="rect">
            <a:avLst/>
          </a:prstGeom>
          <a:solidFill>
            <a:srgbClr val="2C364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nl-NL" sz="2200" dirty="0" err="1" smtClean="0">
                <a:solidFill>
                  <a:schemeClr val="bg2"/>
                </a:solidFill>
              </a:rPr>
              <a:t>for</a:t>
            </a:r>
            <a:r>
              <a:rPr lang="nl-NL" sz="2200" dirty="0" smtClean="0">
                <a:solidFill>
                  <a:schemeClr val="bg2"/>
                </a:solidFill>
              </a:rPr>
              <a:t> </a:t>
            </a:r>
            <a:r>
              <a:rPr lang="nl-NL" sz="2200" dirty="0" smtClean="0">
                <a:solidFill>
                  <a:schemeClr val="bg1"/>
                </a:solidFill>
              </a:rPr>
              <a:t>(i</a:t>
            </a:r>
            <a:r>
              <a:rPr lang="nl-NL" sz="2200" dirty="0" smtClean="0">
                <a:solidFill>
                  <a:schemeClr val="bg2"/>
                </a:solidFill>
              </a:rPr>
              <a:t>=</a:t>
            </a:r>
            <a:r>
              <a:rPr lang="nl-NL" sz="2200" dirty="0" smtClean="0">
                <a:solidFill>
                  <a:srgbClr val="92D050"/>
                </a:solidFill>
              </a:rPr>
              <a:t>1</a:t>
            </a:r>
            <a:r>
              <a:rPr lang="nl-NL" sz="2200" dirty="0" smtClean="0">
                <a:solidFill>
                  <a:schemeClr val="bg1"/>
                </a:solidFill>
              </a:rPr>
              <a:t>; i</a:t>
            </a:r>
            <a:r>
              <a:rPr lang="nl-NL" sz="2200" dirty="0" smtClean="0">
                <a:solidFill>
                  <a:schemeClr val="bg2"/>
                </a:solidFill>
              </a:rPr>
              <a:t>&lt;</a:t>
            </a:r>
            <a:r>
              <a:rPr lang="nl-NL" sz="2200" dirty="0" smtClean="0">
                <a:solidFill>
                  <a:srgbClr val="92D050"/>
                </a:solidFill>
              </a:rPr>
              <a:t>10</a:t>
            </a:r>
            <a:r>
              <a:rPr lang="nl-NL" sz="2200" dirty="0" smtClean="0">
                <a:solidFill>
                  <a:schemeClr val="bg1"/>
                </a:solidFill>
              </a:rPr>
              <a:t>; i</a:t>
            </a:r>
            <a:r>
              <a:rPr lang="nl-NL" sz="2200" dirty="0" smtClean="0">
                <a:solidFill>
                  <a:schemeClr val="bg2"/>
                </a:solidFill>
              </a:rPr>
              <a:t>++</a:t>
            </a:r>
            <a:r>
              <a:rPr lang="nl-NL" sz="2200" dirty="0" smtClean="0">
                <a:solidFill>
                  <a:schemeClr val="bg1"/>
                </a:solidFill>
              </a:rPr>
              <a:t>){</a:t>
            </a:r>
            <a:endParaRPr lang="nl-NL" sz="22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nl-NL" sz="2200" dirty="0" smtClean="0">
                <a:solidFill>
                  <a:schemeClr val="bg2"/>
                </a:solidFill>
              </a:rPr>
              <a:t>    </a:t>
            </a:r>
            <a:r>
              <a:rPr lang="nl-NL" sz="2200" dirty="0" smtClean="0">
                <a:solidFill>
                  <a:schemeClr val="bg2"/>
                </a:solidFill>
              </a:rPr>
              <a:t>antwoord</a:t>
            </a:r>
            <a:r>
              <a:rPr lang="nl-NL" sz="2200" dirty="0" smtClean="0">
                <a:solidFill>
                  <a:schemeClr val="bg1"/>
                </a:solidFill>
              </a:rPr>
              <a:t>(</a:t>
            </a:r>
            <a:r>
              <a:rPr lang="nl-NL" sz="2200" dirty="0">
                <a:solidFill>
                  <a:schemeClr val="bg1"/>
                </a:solidFill>
              </a:rPr>
              <a:t>i</a:t>
            </a:r>
            <a:r>
              <a:rPr lang="nl-NL" sz="2200" dirty="0" smtClean="0">
                <a:solidFill>
                  <a:schemeClr val="bg1"/>
                </a:solidFill>
              </a:rPr>
              <a:t>);</a:t>
            </a:r>
            <a:endParaRPr lang="nl-NL" sz="2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nl-NL" sz="2200" dirty="0" smtClean="0">
                <a:solidFill>
                  <a:schemeClr val="bg1"/>
                </a:solidFill>
              </a:rPr>
              <a:t>}</a:t>
            </a:r>
            <a:endParaRPr lang="nl-NL" sz="2200" dirty="0">
              <a:solidFill>
                <a:schemeClr val="bg1"/>
              </a:solidFill>
            </a:endParaRPr>
          </a:p>
        </p:txBody>
      </p:sp>
      <p:sp>
        <p:nvSpPr>
          <p:cNvPr id="5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4788024" y="1544638"/>
            <a:ext cx="3816226" cy="307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Zolang i kleiner dan 10 is, geef  antwoord i en maak i groter</a:t>
            </a:r>
          </a:p>
        </p:txBody>
      </p:sp>
    </p:spTree>
    <p:extLst>
      <p:ext uri="{BB962C8B-B14F-4D97-AF65-F5344CB8AC3E}">
        <p14:creationId xmlns:p14="http://schemas.microsoft.com/office/powerpoint/2010/main" val="201849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Wat gaan we vandaag leren?</a:t>
            </a:r>
            <a:endParaRPr lang="nl-NL" dirty="0">
              <a:latin typeface="Arial" charset="0"/>
            </a:endParaRP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746125" y="1544638"/>
            <a:ext cx="7858125" cy="307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Wat is </a:t>
            </a:r>
            <a:r>
              <a:rPr lang="nl-NL" altLang="nl-NL" dirty="0" err="1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JavaScript</a:t>
            </a: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?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Wat kan je met </a:t>
            </a:r>
            <a:r>
              <a:rPr lang="nl-NL" altLang="nl-NL" dirty="0" err="1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JavaScript</a:t>
            </a: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?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Wat is het verschil tussen </a:t>
            </a:r>
            <a:r>
              <a:rPr lang="nl-NL" altLang="nl-NL" dirty="0" err="1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JavaScript</a:t>
            </a: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en HTML?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Hoe programmeer je met </a:t>
            </a:r>
            <a:r>
              <a:rPr lang="nl-NL" altLang="nl-NL" dirty="0" err="1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JavaScript</a:t>
            </a: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?</a:t>
            </a: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21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Wat is </a:t>
            </a:r>
            <a:r>
              <a:rPr lang="nl-NL" dirty="0" err="1" smtClean="0">
                <a:latin typeface="Arial" charset="0"/>
              </a:rPr>
              <a:t>JavaScript</a:t>
            </a:r>
            <a:r>
              <a:rPr lang="nl-NL" dirty="0" smtClean="0">
                <a:latin typeface="Arial" charset="0"/>
              </a:rPr>
              <a:t>?</a:t>
            </a:r>
            <a:endParaRPr lang="nl-NL" dirty="0">
              <a:latin typeface="Arial" charset="0"/>
            </a:endParaRP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746125" y="1544638"/>
            <a:ext cx="7858125" cy="307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altLang="nl-NL" dirty="0" err="1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JavaScript</a:t>
            </a: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is een </a:t>
            </a:r>
            <a:r>
              <a:rPr lang="nl-NL" altLang="nl-NL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echte</a:t>
            </a: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programmeertaal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l-NL" altLang="nl-NL" dirty="0" err="1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JavaScript</a:t>
            </a: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werkt met </a:t>
            </a:r>
            <a:r>
              <a:rPr lang="nl-NL" altLang="nl-NL" i="1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functies</a:t>
            </a:r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10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4639469" y="1635646"/>
            <a:ext cx="3672408" cy="3240360"/>
          </a:xfr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altLang="nl-NL" dirty="0" smtClean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endParaRPr lang="nl-NL" altLang="nl-NL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788024" y="1779662"/>
            <a:ext cx="936104" cy="43204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144000"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knop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HTML</a:t>
            </a:r>
            <a:endParaRPr lang="nl-NL" dirty="0">
              <a:latin typeface="Arial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altLang="nl-NL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27584" y="1635646"/>
            <a:ext cx="3600400" cy="3240360"/>
          </a:xfrm>
          <a:prstGeom prst="rect">
            <a:avLst/>
          </a:prstGeom>
          <a:solidFill>
            <a:srgbClr val="2C364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nl-NL" sz="2200" dirty="0" smtClean="0">
                <a:solidFill>
                  <a:schemeClr val="bg2"/>
                </a:solidFill>
              </a:rPr>
              <a:t>&lt;button </a:t>
            </a:r>
            <a:r>
              <a:rPr lang="nl-NL" sz="2200" dirty="0" err="1" smtClean="0">
                <a:solidFill>
                  <a:srgbClr val="FFFF00"/>
                </a:solidFill>
              </a:rPr>
              <a:t>onclick</a:t>
            </a:r>
            <a:r>
              <a:rPr lang="nl-NL" sz="2200" dirty="0" smtClean="0">
                <a:solidFill>
                  <a:schemeClr val="bg2"/>
                </a:solidFill>
              </a:rPr>
              <a:t>=</a:t>
            </a:r>
            <a:r>
              <a:rPr lang="nl-NL" sz="2200" dirty="0" smtClean="0">
                <a:solidFill>
                  <a:srgbClr val="92D050"/>
                </a:solidFill>
              </a:rPr>
              <a:t>“</a:t>
            </a:r>
            <a:r>
              <a:rPr lang="nl-NL" sz="2200" dirty="0" err="1" smtClean="0">
                <a:solidFill>
                  <a:srgbClr val="92D050"/>
                </a:solidFill>
              </a:rPr>
              <a:t>zeg_hoi</a:t>
            </a:r>
            <a:r>
              <a:rPr lang="nl-NL" sz="2200" dirty="0" smtClean="0">
                <a:solidFill>
                  <a:srgbClr val="92D050"/>
                </a:solidFill>
              </a:rPr>
              <a:t>()”</a:t>
            </a:r>
            <a:r>
              <a:rPr lang="nl-NL" sz="2200" dirty="0" smtClean="0">
                <a:solidFill>
                  <a:schemeClr val="bg2"/>
                </a:solidFill>
              </a:rPr>
              <a:t>&gt;</a:t>
            </a:r>
            <a:r>
              <a:rPr lang="nl-NL" sz="2200" dirty="0" smtClean="0">
                <a:solidFill>
                  <a:schemeClr val="bg1"/>
                </a:solidFill>
              </a:rPr>
              <a:t>knop</a:t>
            </a:r>
            <a:r>
              <a:rPr lang="nl-NL" sz="2200" dirty="0" smtClean="0">
                <a:solidFill>
                  <a:schemeClr val="bg2"/>
                </a:solidFill>
              </a:rPr>
              <a:t>&lt;/</a:t>
            </a:r>
            <a:r>
              <a:rPr lang="nl-NL" sz="2200" dirty="0" smtClean="0">
                <a:solidFill>
                  <a:schemeClr val="bg2"/>
                </a:solidFill>
              </a:rPr>
              <a:t>button&gt;</a:t>
            </a:r>
            <a:endParaRPr lang="nl-NL" sz="2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01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4639469" y="1635646"/>
            <a:ext cx="3672408" cy="3240360"/>
          </a:xfr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altLang="nl-NL" dirty="0" smtClean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endParaRPr lang="nl-NL" altLang="nl-NL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smtClean="0">
                <a:latin typeface="Arial" charset="0"/>
              </a:rPr>
              <a:t>JavaScript</a:t>
            </a:r>
            <a:endParaRPr lang="nl-NL" dirty="0">
              <a:latin typeface="Arial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altLang="nl-NL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27584" y="1635646"/>
            <a:ext cx="3600400" cy="3240360"/>
          </a:xfrm>
          <a:prstGeom prst="rect">
            <a:avLst/>
          </a:prstGeom>
          <a:solidFill>
            <a:srgbClr val="2C364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nl-NL" sz="2200" dirty="0" err="1" smtClean="0">
                <a:solidFill>
                  <a:schemeClr val="bg2"/>
                </a:solidFill>
              </a:rPr>
              <a:t>function</a:t>
            </a:r>
            <a:r>
              <a:rPr lang="nl-NL" sz="2200" dirty="0" smtClean="0">
                <a:solidFill>
                  <a:schemeClr val="bg2"/>
                </a:solidFill>
              </a:rPr>
              <a:t> </a:t>
            </a:r>
            <a:r>
              <a:rPr lang="nl-NL" sz="2200" dirty="0" err="1" smtClean="0">
                <a:solidFill>
                  <a:schemeClr val="bg1"/>
                </a:solidFill>
              </a:rPr>
              <a:t>zeg_hoi</a:t>
            </a:r>
            <a:r>
              <a:rPr lang="nl-NL" sz="2200" dirty="0" smtClean="0">
                <a:solidFill>
                  <a:schemeClr val="bg1"/>
                </a:solidFill>
              </a:rPr>
              <a:t>(){</a:t>
            </a:r>
            <a:endParaRPr lang="nl-NL" sz="22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nl-NL" sz="2200" dirty="0" smtClean="0">
                <a:solidFill>
                  <a:schemeClr val="bg2"/>
                </a:solidFill>
              </a:rPr>
              <a:t>    alert</a:t>
            </a:r>
            <a:r>
              <a:rPr lang="nl-NL" sz="2200" dirty="0" smtClean="0">
                <a:solidFill>
                  <a:schemeClr val="bg1"/>
                </a:solidFill>
              </a:rPr>
              <a:t>(</a:t>
            </a:r>
            <a:r>
              <a:rPr lang="nl-NL" sz="2200" dirty="0" smtClean="0">
                <a:solidFill>
                  <a:srgbClr val="92D050"/>
                </a:solidFill>
              </a:rPr>
              <a:t>“Hallo vreemdeling!”</a:t>
            </a:r>
            <a:r>
              <a:rPr lang="nl-NL" sz="2200" dirty="0" smtClean="0">
                <a:solidFill>
                  <a:schemeClr val="bg1"/>
                </a:solidFill>
              </a:rPr>
              <a:t>);</a:t>
            </a:r>
            <a:endParaRPr lang="nl-NL" sz="2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nl-NL" sz="2200" dirty="0" smtClean="0">
                <a:solidFill>
                  <a:schemeClr val="bg1"/>
                </a:solidFill>
              </a:rPr>
              <a:t>}</a:t>
            </a:r>
            <a:endParaRPr lang="nl-NL" sz="2200" dirty="0">
              <a:solidFill>
                <a:schemeClr val="bg1"/>
              </a:solidFill>
            </a:endParaRPr>
          </a:p>
        </p:txBody>
      </p:sp>
      <p:sp>
        <p:nvSpPr>
          <p:cNvPr id="8" name="Frame 7"/>
          <p:cNvSpPr/>
          <p:nvPr/>
        </p:nvSpPr>
        <p:spPr>
          <a:xfrm>
            <a:off x="5436096" y="1707654"/>
            <a:ext cx="1800200" cy="1008112"/>
          </a:xfrm>
          <a:prstGeom prst="frame">
            <a:avLst>
              <a:gd name="adj1" fmla="val 2422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6516216" y="2355726"/>
            <a:ext cx="621020" cy="276220"/>
          </a:xfrm>
          <a:prstGeom prst="frame">
            <a:avLst>
              <a:gd name="adj1" fmla="val 6558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36984" y="1753558"/>
            <a:ext cx="1600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Hallo </a:t>
            </a:r>
            <a:r>
              <a:rPr lang="en-US" sz="1800" dirty="0" err="1" smtClean="0"/>
              <a:t>vreemdeling</a:t>
            </a:r>
            <a:r>
              <a:rPr lang="en-US" sz="1800" dirty="0" smtClean="0"/>
              <a:t>!</a:t>
            </a:r>
            <a:endParaRPr lang="en-US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6612565" y="2271906"/>
            <a:ext cx="428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t>OK</a:t>
            </a:r>
            <a:endParaRPr lang="en-US" dirty="0">
              <a:solidFill>
                <a:schemeClr val="tx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5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Website</a:t>
            </a:r>
            <a:endParaRPr lang="nl-NL" dirty="0">
              <a:latin typeface="Arial" charset="0"/>
            </a:endParaRP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746125" y="1544638"/>
            <a:ext cx="7858125" cy="307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Char char="•"/>
            </a:pPr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Hoe schrijf je HTML?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37794" y="2283718"/>
            <a:ext cx="3074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000" baseline="0" dirty="0" smtClean="0">
                <a:solidFill>
                  <a:srgbClr val="0070C0"/>
                </a:solidFill>
                <a:latin typeface="Chaparral Pro Light" panose="02060403030505090203" pitchFamily="18" charset="0"/>
              </a:rPr>
              <a:t>aan het werk!</a:t>
            </a:r>
            <a:endParaRPr lang="nl-NL" sz="4000" dirty="0">
              <a:solidFill>
                <a:srgbClr val="0070C0"/>
              </a:solidFill>
              <a:latin typeface="Chaparral Pro Light" panose="0206040303050509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21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HTML</a:t>
            </a:r>
            <a:endParaRPr lang="nl-NL" dirty="0">
              <a:latin typeface="Arial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altLang="nl-NL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27584" y="1635646"/>
            <a:ext cx="3600400" cy="3240360"/>
          </a:xfrm>
          <a:prstGeom prst="rect">
            <a:avLst/>
          </a:prstGeom>
          <a:solidFill>
            <a:srgbClr val="2C364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nl-NL" sz="2100" dirty="0" smtClean="0">
                <a:solidFill>
                  <a:schemeClr val="bg2"/>
                </a:solidFill>
              </a:rPr>
              <a:t>&lt;button </a:t>
            </a:r>
            <a:r>
              <a:rPr lang="nl-NL" sz="2100" dirty="0" err="1" smtClean="0">
                <a:solidFill>
                  <a:srgbClr val="FFFF00"/>
                </a:solidFill>
              </a:rPr>
              <a:t>onclick</a:t>
            </a:r>
            <a:r>
              <a:rPr lang="nl-NL" sz="2100" dirty="0" smtClean="0">
                <a:solidFill>
                  <a:schemeClr val="bg2"/>
                </a:solidFill>
              </a:rPr>
              <a:t>=</a:t>
            </a:r>
            <a:r>
              <a:rPr lang="nl-NL" sz="2100" dirty="0" smtClean="0">
                <a:solidFill>
                  <a:srgbClr val="92D050"/>
                </a:solidFill>
              </a:rPr>
              <a:t>“zeg(‘hoi’)”</a:t>
            </a:r>
            <a:r>
              <a:rPr lang="nl-NL" sz="2100" dirty="0" smtClean="0">
                <a:solidFill>
                  <a:schemeClr val="bg2"/>
                </a:solidFill>
              </a:rPr>
              <a:t>&gt;</a:t>
            </a:r>
            <a:r>
              <a:rPr lang="nl-NL" sz="2100" dirty="0" smtClean="0">
                <a:solidFill>
                  <a:schemeClr val="bg1"/>
                </a:solidFill>
              </a:rPr>
              <a:t>knop</a:t>
            </a:r>
            <a:r>
              <a:rPr lang="nl-NL" sz="2100" dirty="0" smtClean="0">
                <a:solidFill>
                  <a:schemeClr val="bg2"/>
                </a:solidFill>
              </a:rPr>
              <a:t>&lt;/</a:t>
            </a:r>
            <a:r>
              <a:rPr lang="nl-NL" sz="2100" dirty="0" smtClean="0">
                <a:solidFill>
                  <a:schemeClr val="bg2"/>
                </a:solidFill>
              </a:rPr>
              <a:t>button&gt;</a:t>
            </a:r>
            <a:endParaRPr lang="nl-NL" sz="2100" dirty="0">
              <a:solidFill>
                <a:schemeClr val="bg2"/>
              </a:solidFill>
            </a:endParaRPr>
          </a:p>
        </p:txBody>
      </p:sp>
      <p:sp>
        <p:nvSpPr>
          <p:cNvPr id="7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4639469" y="1635646"/>
            <a:ext cx="3672408" cy="3240360"/>
          </a:xfr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altLang="nl-NL" sz="1400" dirty="0" smtClean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endParaRPr lang="nl-NL" altLang="nl-NL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88024" y="1779662"/>
            <a:ext cx="936104" cy="43204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144000"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knop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47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4639469" y="1635646"/>
            <a:ext cx="3672408" cy="3240360"/>
          </a:xfr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altLang="nl-NL" sz="1400" dirty="0">
                <a:latin typeface="Helvetica Neue Light" charset="0"/>
                <a:ea typeface="Helvetica Neue Light" charset="0"/>
                <a:cs typeface="Helvetica Neue Light" charset="0"/>
              </a:rPr>
              <a:t>	</a:t>
            </a:r>
            <a:endParaRPr lang="nl-NL" altLang="nl-NL" sz="14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smtClean="0">
                <a:latin typeface="Arial" charset="0"/>
              </a:rPr>
              <a:t>JavaScript</a:t>
            </a:r>
            <a:endParaRPr lang="nl-NL" dirty="0">
              <a:latin typeface="Arial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altLang="nl-NL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27584" y="1635646"/>
            <a:ext cx="3600400" cy="3240360"/>
          </a:xfrm>
          <a:prstGeom prst="rect">
            <a:avLst/>
          </a:prstGeom>
          <a:solidFill>
            <a:srgbClr val="2C364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nl-NL" sz="2200" dirty="0" err="1" smtClean="0">
                <a:solidFill>
                  <a:schemeClr val="bg2"/>
                </a:solidFill>
              </a:rPr>
              <a:t>function</a:t>
            </a:r>
            <a:r>
              <a:rPr lang="nl-NL" sz="2200" dirty="0" smtClean="0">
                <a:solidFill>
                  <a:schemeClr val="bg2"/>
                </a:solidFill>
              </a:rPr>
              <a:t> </a:t>
            </a:r>
            <a:r>
              <a:rPr lang="nl-NL" sz="2200" dirty="0" smtClean="0">
                <a:solidFill>
                  <a:schemeClr val="bg1"/>
                </a:solidFill>
              </a:rPr>
              <a:t>zeg(woord){</a:t>
            </a:r>
            <a:endParaRPr lang="nl-NL" sz="22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nl-NL" sz="2200" dirty="0" smtClean="0">
                <a:solidFill>
                  <a:schemeClr val="bg2"/>
                </a:solidFill>
              </a:rPr>
              <a:t>    alert</a:t>
            </a:r>
            <a:r>
              <a:rPr lang="nl-NL" sz="2200" dirty="0" smtClean="0">
                <a:solidFill>
                  <a:schemeClr val="bg1"/>
                </a:solidFill>
              </a:rPr>
              <a:t>(woord);</a:t>
            </a:r>
            <a:endParaRPr lang="nl-NL" sz="2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nl-NL" sz="2200" dirty="0" smtClean="0">
                <a:solidFill>
                  <a:schemeClr val="bg1"/>
                </a:solidFill>
              </a:rPr>
              <a:t>}</a:t>
            </a:r>
            <a:endParaRPr lang="nl-NL" sz="2200" dirty="0">
              <a:solidFill>
                <a:schemeClr val="bg1"/>
              </a:solidFill>
            </a:endParaRPr>
          </a:p>
        </p:txBody>
      </p:sp>
      <p:sp>
        <p:nvSpPr>
          <p:cNvPr id="3" name="Frame 2"/>
          <p:cNvSpPr/>
          <p:nvPr/>
        </p:nvSpPr>
        <p:spPr>
          <a:xfrm>
            <a:off x="5436096" y="1707654"/>
            <a:ext cx="1800200" cy="1008112"/>
          </a:xfrm>
          <a:prstGeom prst="frame">
            <a:avLst>
              <a:gd name="adj1" fmla="val 2422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/>
          <p:cNvSpPr/>
          <p:nvPr/>
        </p:nvSpPr>
        <p:spPr>
          <a:xfrm>
            <a:off x="6516216" y="2355726"/>
            <a:ext cx="621020" cy="276220"/>
          </a:xfrm>
          <a:prstGeom prst="frame">
            <a:avLst>
              <a:gd name="adj1" fmla="val 6558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24128" y="1753558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hoi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612565" y="2271906"/>
            <a:ext cx="428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t>OK</a:t>
            </a:r>
            <a:endParaRPr lang="en-US" dirty="0">
              <a:solidFill>
                <a:schemeClr val="tx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48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>
          <a:xfrm>
            <a:off x="746125" y="574675"/>
            <a:ext cx="7786688" cy="4857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Website</a:t>
            </a:r>
            <a:endParaRPr lang="nl-NL" dirty="0">
              <a:latin typeface="Arial" charset="0"/>
            </a:endParaRP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xfrm>
            <a:off x="746125" y="1544638"/>
            <a:ext cx="7858125" cy="307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Char char="•"/>
            </a:pPr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xfrm>
            <a:off x="746125" y="1006475"/>
            <a:ext cx="7786688" cy="26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Hoe schrijf je HTML?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37794" y="2283718"/>
            <a:ext cx="3074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000" baseline="0" dirty="0" smtClean="0">
                <a:solidFill>
                  <a:srgbClr val="0070C0"/>
                </a:solidFill>
                <a:latin typeface="Chaparral Pro Light" panose="02060403030505090203" pitchFamily="18" charset="0"/>
              </a:rPr>
              <a:t>aan het werk!</a:t>
            </a:r>
            <a:endParaRPr lang="nl-NL" sz="4000" dirty="0">
              <a:solidFill>
                <a:srgbClr val="0070C0"/>
              </a:solidFill>
              <a:latin typeface="Chaparral Pro Light" panose="0206040303050509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6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6_Aangepast ontwerp">
  <a:themeElements>
    <a:clrScheme name="Hanzehogeschool Groningen 1">
      <a:dk1>
        <a:sysClr val="windowText" lastClr="000000"/>
      </a:dk1>
      <a:lt1>
        <a:sysClr val="window" lastClr="FFFFFF"/>
      </a:lt1>
      <a:dk2>
        <a:srgbClr val="7F7F7F"/>
      </a:dk2>
      <a:lt2>
        <a:srgbClr val="EE7F00"/>
      </a:lt2>
      <a:accent1>
        <a:srgbClr val="333333"/>
      </a:accent1>
      <a:accent2>
        <a:srgbClr val="EE7F00"/>
      </a:accent2>
      <a:accent3>
        <a:srgbClr val="7F7F7F"/>
      </a:accent3>
      <a:accent4>
        <a:srgbClr val="2C0D15"/>
      </a:accent4>
      <a:accent5>
        <a:srgbClr val="7F7F7F"/>
      </a:accent5>
      <a:accent6>
        <a:srgbClr val="EE7F00"/>
      </a:accent6>
      <a:hlink>
        <a:srgbClr val="EE7F00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Aangepast ontwerp">
  <a:themeElements>
    <a:clrScheme name="Hanzehogeschool Groningen 1">
      <a:dk1>
        <a:sysClr val="windowText" lastClr="000000"/>
      </a:dk1>
      <a:lt1>
        <a:sysClr val="window" lastClr="FFFFFF"/>
      </a:lt1>
      <a:dk2>
        <a:srgbClr val="7F7F7F"/>
      </a:dk2>
      <a:lt2>
        <a:srgbClr val="EE7F00"/>
      </a:lt2>
      <a:accent1>
        <a:srgbClr val="333333"/>
      </a:accent1>
      <a:accent2>
        <a:srgbClr val="EE7F00"/>
      </a:accent2>
      <a:accent3>
        <a:srgbClr val="7F7F7F"/>
      </a:accent3>
      <a:accent4>
        <a:srgbClr val="2C0D15"/>
      </a:accent4>
      <a:accent5>
        <a:srgbClr val="7F7F7F"/>
      </a:accent5>
      <a:accent6>
        <a:srgbClr val="EE7F00"/>
      </a:accent6>
      <a:hlink>
        <a:srgbClr val="EE7F00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5_Aangepast ontwerp">
  <a:themeElements>
    <a:clrScheme name="Hanzehogeschool Groningen 1">
      <a:dk1>
        <a:sysClr val="windowText" lastClr="000000"/>
      </a:dk1>
      <a:lt1>
        <a:sysClr val="window" lastClr="FFFFFF"/>
      </a:lt1>
      <a:dk2>
        <a:srgbClr val="7F7F7F"/>
      </a:dk2>
      <a:lt2>
        <a:srgbClr val="EE7F00"/>
      </a:lt2>
      <a:accent1>
        <a:srgbClr val="333333"/>
      </a:accent1>
      <a:accent2>
        <a:srgbClr val="EE7F00"/>
      </a:accent2>
      <a:accent3>
        <a:srgbClr val="7F7F7F"/>
      </a:accent3>
      <a:accent4>
        <a:srgbClr val="2C0D15"/>
      </a:accent4>
      <a:accent5>
        <a:srgbClr val="7F7F7F"/>
      </a:accent5>
      <a:accent6>
        <a:srgbClr val="EE7F00"/>
      </a:accent6>
      <a:hlink>
        <a:srgbClr val="EE7F00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Aangepast ontwerp">
  <a:themeElements>
    <a:clrScheme name="Hanzehogeschool Groningen 1">
      <a:dk1>
        <a:sysClr val="windowText" lastClr="000000"/>
      </a:dk1>
      <a:lt1>
        <a:sysClr val="window" lastClr="FFFFFF"/>
      </a:lt1>
      <a:dk2>
        <a:srgbClr val="7F7F7F"/>
      </a:dk2>
      <a:lt2>
        <a:srgbClr val="EE7F00"/>
      </a:lt2>
      <a:accent1>
        <a:srgbClr val="333333"/>
      </a:accent1>
      <a:accent2>
        <a:srgbClr val="EE7F00"/>
      </a:accent2>
      <a:accent3>
        <a:srgbClr val="7F7F7F"/>
      </a:accent3>
      <a:accent4>
        <a:srgbClr val="2C0D15"/>
      </a:accent4>
      <a:accent5>
        <a:srgbClr val="7F7F7F"/>
      </a:accent5>
      <a:accent6>
        <a:srgbClr val="EE7F00"/>
      </a:accent6>
      <a:hlink>
        <a:srgbClr val="EE7F00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4_Aangepast ontwer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3_Aangepast ontwerp">
  <a:themeElements>
    <a:clrScheme name="Hanzehogeschool Groningen 1">
      <a:dk1>
        <a:sysClr val="windowText" lastClr="000000"/>
      </a:dk1>
      <a:lt1>
        <a:sysClr val="window" lastClr="FFFFFF"/>
      </a:lt1>
      <a:dk2>
        <a:srgbClr val="7F7F7F"/>
      </a:dk2>
      <a:lt2>
        <a:srgbClr val="EE7F00"/>
      </a:lt2>
      <a:accent1>
        <a:srgbClr val="333333"/>
      </a:accent1>
      <a:accent2>
        <a:srgbClr val="EE7F00"/>
      </a:accent2>
      <a:accent3>
        <a:srgbClr val="7F7F7F"/>
      </a:accent3>
      <a:accent4>
        <a:srgbClr val="2C0D15"/>
      </a:accent4>
      <a:accent5>
        <a:srgbClr val="7F7F7F"/>
      </a:accent5>
      <a:accent6>
        <a:srgbClr val="EE7F00"/>
      </a:accent6>
      <a:hlink>
        <a:srgbClr val="EE7F00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LongProperties xmlns="http://schemas.microsoft.com/office/2006/metadata/longProperties"/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A67D97A06FE34EAEC3144F8447271A" ma:contentTypeVersion="1" ma:contentTypeDescription="Create a new document." ma:contentTypeScope="" ma:versionID="524d6aa268fc7430e50439b6b7bd7120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8c5b5cd9b8d25ff6dd15848836f427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7525D12-2E5F-4006-9675-62FC4431419B}">
  <ds:schemaRefs>
    <ds:schemaRef ds:uri="http://schemas.microsoft.com/office/2006/metadata/longProperties"/>
  </ds:schemaRefs>
</ds:datastoreItem>
</file>

<file path=customXml/itemProps2.xml><?xml version="1.0" encoding="utf-8"?>
<ds:datastoreItem xmlns:ds="http://schemas.openxmlformats.org/officeDocument/2006/customXml" ds:itemID="{C09512A8-3020-403B-AC12-270B0FB61DFC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219A9B1-3CCD-4A2A-853E-0C7DC87675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B4A52590-8687-45BB-92A2-CACF2F13F5D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6089</TotalTime>
  <Words>298</Words>
  <Application>Microsoft Macintosh PowerPoint</Application>
  <PresentationFormat>On-screen Show (16:9)</PresentationFormat>
  <Paragraphs>67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Arial Narrow</vt:lpstr>
      <vt:lpstr>Calibri</vt:lpstr>
      <vt:lpstr>Chaparral Pro Light</vt:lpstr>
      <vt:lpstr>Helvetica Neue Light</vt:lpstr>
      <vt:lpstr>ＭＳ Ｐゴシック</vt:lpstr>
      <vt:lpstr>Arial</vt:lpstr>
      <vt:lpstr>6_Aangepast ontwerp</vt:lpstr>
      <vt:lpstr>2_Aangepast ontwerp</vt:lpstr>
      <vt:lpstr>5_Aangepast ontwerp</vt:lpstr>
      <vt:lpstr>1_Aangepast ontwerp</vt:lpstr>
      <vt:lpstr>4_Aangepast ontwerp</vt:lpstr>
      <vt:lpstr>3_Aangepast ontwerp</vt:lpstr>
      <vt:lpstr>Programmeren is Makkelijk</vt:lpstr>
      <vt:lpstr>Wat gaan we vandaag leren?</vt:lpstr>
      <vt:lpstr>Wat is JavaScript?</vt:lpstr>
      <vt:lpstr>HTML</vt:lpstr>
      <vt:lpstr>JavaScript</vt:lpstr>
      <vt:lpstr>Website</vt:lpstr>
      <vt:lpstr>HTML</vt:lpstr>
      <vt:lpstr>JavaScript</vt:lpstr>
      <vt:lpstr>Website</vt:lpstr>
      <vt:lpstr>JavaScript</vt:lpstr>
      <vt:lpstr>JavaScript</vt:lpstr>
      <vt:lpstr>Website</vt:lpstr>
      <vt:lpstr>JavaScript</vt:lpstr>
      <vt:lpstr>JavaScript</vt:lpstr>
    </vt:vector>
  </TitlesOfParts>
  <Company>RCLM</Company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presentatie Corporate NL</dc:title>
  <dc:creator>h.h.faber@pl.hanze.nl</dc:creator>
  <cp:lastModifiedBy>Faber HH, Hylke</cp:lastModifiedBy>
  <cp:revision>507</cp:revision>
  <cp:lastPrinted>2014-06-01T10:22:31Z</cp:lastPrinted>
  <dcterms:created xsi:type="dcterms:W3CDTF">2008-01-28T12:56:33Z</dcterms:created>
  <dcterms:modified xsi:type="dcterms:W3CDTF">2017-06-28T12:15:00Z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  <property fmtid="{D5CDD505-2E9C-101B-9397-08002B2CF9AE}" pid="3" name="Organisatieonderdeel">
    <vt:lpwstr>Corporate</vt:lpwstr>
  </property>
  <property fmtid="{D5CDD505-2E9C-101B-9397-08002B2CF9AE}" pid="4" name="TaxCatchAll">
    <vt:lpwstr>85;#Marketing and Communication|b136be3e-7b26-4d45-868e-3f5f05aa195b</vt:lpwstr>
  </property>
  <property fmtid="{D5CDD505-2E9C-101B-9397-08002B2CF9AE}" pid="5" name="HanzeNavigationTerm">
    <vt:lpwstr>85;#Marketing and Communication|b136be3e-7b26-4d45-868e-3f5f05aa195b</vt:lpwstr>
  </property>
</Properties>
</file>